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74" r:id="rId7"/>
    <p:sldId id="275" r:id="rId8"/>
    <p:sldId id="276" r:id="rId9"/>
    <p:sldId id="277" r:id="rId10"/>
    <p:sldId id="278" r:id="rId11"/>
    <p:sldId id="27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28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E4E66-50EF-0E4B-93FE-D8CE51E7C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6B3CF2-0509-5F46-9B92-F577550FF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02CEF-C3DC-654E-8740-AB90C04C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3B50E-A588-C64F-BB47-FFC1B637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CB86B-9040-5040-9AAB-FCA264C0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79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DE7BE-552C-6643-9EDE-76FA2C7E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E36516-0AFA-1D4D-A444-9F2A6C81A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05A62-A055-1344-87B6-E0AA9BAB2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9D2E7-559A-E842-9105-1D1EF63D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D17C8C-30AA-164A-8F8B-165B1BD0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41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9329C6-893A-3B48-8443-46B63E43F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828255-BD0E-9941-A3B6-3481D1611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955F4-5B9C-EF41-87A2-7E6703211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8EDFF-6E18-FA4F-8F80-47E81DA1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C4D7CA-5F08-E149-AC09-F4FB89B5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577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4F490-9E78-3D46-8745-6CCA1DA2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ECB365-F07D-6848-BB67-8FC2604C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1AAED-2C0E-1E41-91C6-0EDA744E8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00F80B-B941-A641-95D5-074DBD41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6908B3-7191-DF4B-A32F-DE5B8821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54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99A12-6848-6E42-A6DC-81FF86F6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7767E0-5CA2-A545-B76A-7EE4F13C8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DF4F4-D335-204C-A5AD-89D20A90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A2E4A-9064-5A40-8541-663F99A5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406AA-7ECC-6E45-BFD1-BBF96366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670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84248-ADB7-EA49-8D48-BEC7C08F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D5657-AA2F-A644-8E98-75C2FB779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C2198C-667F-8D42-857E-F841A6B18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8A0052-9DEA-3448-8398-77A6F51CB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2038BC-2699-024C-8DE3-93379E70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5F620-0DAA-224E-B10D-512F2D6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87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42B11-DE1B-2D49-8D63-95B21957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CA3C89-71ED-D94E-88F1-29BC76661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0AB093-666A-144A-8575-5F53D3A70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B36C87-29AE-6046-B397-9A8B48ACA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F9013C-4350-3049-BEA1-B2B5F18E1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345BA1-2B12-6E42-A752-AA1A2440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32B622-AE9A-0F40-86E3-B872AAFA7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55D961-F461-294C-B043-1FEE0283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91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557F7-979D-294E-9307-2F87564F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E98501-B2D7-0C47-AC22-AF74F1C4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0F8D02-0585-DA47-8776-B9CE0C367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8AE166-5365-D144-B955-A3807BBD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629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0D45CB-14CF-3442-BCF5-17547CCF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50B463-325B-F84C-8ED0-C657BBABD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733AC-5A84-EF4F-809B-4AC2D128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737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CC153-E8E8-2947-A669-F25D5DB6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8BC455-46BD-5040-B0F6-166F851FE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57D7D3-B6E1-694D-B4F5-7EF4F48FA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9107B0-6210-F34D-B299-0A0A63B44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A7B2C8-6E5B-E542-A10B-E3A58AA1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FF5D41-8A60-474A-B47B-16EF3796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0159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3675C-5DCC-4642-917D-521EF29AE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EFD203-46A7-B743-8812-1DA3DF033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AD3583-59C5-B44A-B489-D44B8635B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B901C6-F7C7-4646-9BF7-00185324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DEDF63-8D60-1D4A-8E49-55B97425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42543A-3C17-8B4D-804F-0A4BE29F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3755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254DC9-89B1-3446-A804-6D651008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C58087-F034-5D48-ADD9-54DEA32FF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E2F7F-61D8-1245-AAA5-DFA60A867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D9916-14FD-284F-8A1D-3E7EF6E7526A}" type="datetimeFigureOut">
              <a:rPr kumimoji="1" lang="ko-KR" altLang="en-US" smtClean="0"/>
              <a:t>2021. 7. 23.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76BE49-2405-3943-9A4E-76EDF98D9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0F97F-B26A-B046-9FF0-D00E6CA98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419-E82E-BE41-8B5B-0D787840B5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624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49F51-FD21-9946-B6DC-014A890C4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Minicycle</a:t>
            </a:r>
            <a:endParaRPr kumimoji="1" lang="ko-KR" alt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D1B96A-1E21-2740-B2E9-4DFF5A588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20210723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795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7B3C0-AFC2-5F47-8204-F79A287C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Visualization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E7A0C32-A3F0-F44E-8BFD-4784F48C8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11047" r="11372" b="11047"/>
          <a:stretch/>
        </p:blipFill>
        <p:spPr>
          <a:xfrm>
            <a:off x="0" y="2145863"/>
            <a:ext cx="6014106" cy="31286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C95330-36EA-7847-A741-825DCFC0A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1046" r="10823" b="11048"/>
          <a:stretch/>
        </p:blipFill>
        <p:spPr>
          <a:xfrm>
            <a:off x="6133818" y="2145863"/>
            <a:ext cx="6058182" cy="3128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959DC9-43EA-9942-8D08-D271CC0629C9}"/>
              </a:ext>
            </a:extLst>
          </p:cNvPr>
          <p:cNvSpPr txBox="1"/>
          <p:nvPr/>
        </p:nvSpPr>
        <p:spPr>
          <a:xfrm>
            <a:off x="2858411" y="5494319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2016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6A214D-630E-0C45-9A7E-3E1F640E50CB}"/>
              </a:ext>
            </a:extLst>
          </p:cNvPr>
          <p:cNvSpPr txBox="1"/>
          <p:nvPr/>
        </p:nvSpPr>
        <p:spPr>
          <a:xfrm>
            <a:off x="8542093" y="5494319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2021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142454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7B3C0-AFC2-5F47-8204-F79A287C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Demo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demo" descr="demo">
            <a:hlinkClick r:id="" action="ppaction://media"/>
            <a:extLst>
              <a:ext uri="{FF2B5EF4-FFF2-40B4-BE49-F238E27FC236}">
                <a16:creationId xmlns:a16="http://schemas.microsoft.com/office/drawing/2014/main" id="{F22CA616-2F49-BE49-BC1F-3DE2B5440A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5192" y="1690688"/>
            <a:ext cx="8341616" cy="45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3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9DF3F-3E2C-FB44-A428-6F432C35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Goal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ACD3EE-532A-0F4E-B81D-17E21A7C6B42}"/>
              </a:ext>
            </a:extLst>
          </p:cNvPr>
          <p:cNvGrpSpPr/>
          <p:nvPr/>
        </p:nvGrpSpPr>
        <p:grpSpPr>
          <a:xfrm>
            <a:off x="838200" y="2029345"/>
            <a:ext cx="4912158" cy="3647974"/>
            <a:chOff x="4438187" y="1721643"/>
            <a:chExt cx="4912158" cy="364797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2C7D0FC-E8F5-564F-936E-E86C8B811904}"/>
                </a:ext>
              </a:extLst>
            </p:cNvPr>
            <p:cNvGrpSpPr/>
            <p:nvPr/>
          </p:nvGrpSpPr>
          <p:grpSpPr>
            <a:xfrm>
              <a:off x="4438187" y="1721643"/>
              <a:ext cx="988169" cy="1158254"/>
              <a:chOff x="5352587" y="1605776"/>
              <a:chExt cx="1243941" cy="1458049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2826151C-5464-F647-AAB7-A33B547A9C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71" r="84713" b="74427"/>
              <a:stretch/>
            </p:blipFill>
            <p:spPr bwMode="auto">
              <a:xfrm>
                <a:off x="5352587" y="1605776"/>
                <a:ext cx="1243941" cy="10706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426927-CAEA-D642-9564-C293D4A4FDD9}"/>
                  </a:ext>
                </a:extLst>
              </p:cNvPr>
              <p:cNvSpPr txBox="1"/>
              <p:nvPr/>
            </p:nvSpPr>
            <p:spPr>
              <a:xfrm>
                <a:off x="5519315" y="2676385"/>
                <a:ext cx="837839" cy="387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사용자</a:t>
                </a:r>
              </a:p>
            </p:txBody>
          </p:sp>
        </p:grpSp>
        <p:sp>
          <p:nvSpPr>
            <p:cNvPr id="6" name="대체 처리 5">
              <a:extLst>
                <a:ext uri="{FF2B5EF4-FFF2-40B4-BE49-F238E27FC236}">
                  <a16:creationId xmlns:a16="http://schemas.microsoft.com/office/drawing/2014/main" id="{5D08B104-1ECB-CE4E-9DDF-8510C313ABC7}"/>
                </a:ext>
              </a:extLst>
            </p:cNvPr>
            <p:cNvSpPr/>
            <p:nvPr/>
          </p:nvSpPr>
          <p:spPr>
            <a:xfrm>
              <a:off x="7844930" y="1907130"/>
              <a:ext cx="1505415" cy="479502"/>
            </a:xfrm>
            <a:prstGeom prst="flowChartAlternateProcess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뉴스 </a:t>
              </a:r>
              <a:r>
                <a:rPr kumimoji="1" lang="ko-KR" altLang="en-US" sz="1400" dirty="0" err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크롤링</a:t>
              </a:r>
              <a:endParaRPr kumimoji="1" lang="ko-KR" altLang="en-US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" name="대체 처리 6">
              <a:extLst>
                <a:ext uri="{FF2B5EF4-FFF2-40B4-BE49-F238E27FC236}">
                  <a16:creationId xmlns:a16="http://schemas.microsoft.com/office/drawing/2014/main" id="{D5CDAE40-057D-DE4F-B2C7-EAFDADBFD976}"/>
                </a:ext>
              </a:extLst>
            </p:cNvPr>
            <p:cNvSpPr/>
            <p:nvPr/>
          </p:nvSpPr>
          <p:spPr>
            <a:xfrm>
              <a:off x="7844930" y="3354019"/>
              <a:ext cx="1505415" cy="479502"/>
            </a:xfrm>
            <a:prstGeom prst="flowChartAlternateProcess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텍스트 분석</a:t>
              </a:r>
            </a:p>
          </p:txBody>
        </p:sp>
        <p:sp>
          <p:nvSpPr>
            <p:cNvPr id="8" name="대체 처리 7">
              <a:extLst>
                <a:ext uri="{FF2B5EF4-FFF2-40B4-BE49-F238E27FC236}">
                  <a16:creationId xmlns:a16="http://schemas.microsoft.com/office/drawing/2014/main" id="{DC3698EF-AADB-8246-8D01-C4B367ABBD59}"/>
                </a:ext>
              </a:extLst>
            </p:cNvPr>
            <p:cNvSpPr/>
            <p:nvPr/>
          </p:nvSpPr>
          <p:spPr>
            <a:xfrm>
              <a:off x="7844929" y="4890115"/>
              <a:ext cx="1505415" cy="479502"/>
            </a:xfrm>
            <a:prstGeom prst="flowChartAlternateProcess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결과 시각화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E33A22C-5643-0F40-92F1-D96228ED45C3}"/>
                </a:ext>
              </a:extLst>
            </p:cNvPr>
            <p:cNvCxnSpPr>
              <a:stCxn id="13" idx="3"/>
              <a:endCxn id="6" idx="1"/>
            </p:cNvCxnSpPr>
            <p:nvPr/>
          </p:nvCxnSpPr>
          <p:spPr>
            <a:xfrm flipV="1">
              <a:off x="5426356" y="2146881"/>
              <a:ext cx="2418574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대체 처리 9">
              <a:extLst>
                <a:ext uri="{FF2B5EF4-FFF2-40B4-BE49-F238E27FC236}">
                  <a16:creationId xmlns:a16="http://schemas.microsoft.com/office/drawing/2014/main" id="{4DE6F32A-A13A-8340-8129-A76BC4CF1BA9}"/>
                </a:ext>
              </a:extLst>
            </p:cNvPr>
            <p:cNvSpPr/>
            <p:nvPr/>
          </p:nvSpPr>
          <p:spPr>
            <a:xfrm>
              <a:off x="5882935" y="1907130"/>
              <a:ext cx="1505415" cy="479502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키워드 입력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F8F1E69-888D-BC48-8875-4368627C8DA0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8597638" y="2386632"/>
              <a:ext cx="0" cy="9673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B932126-6897-F348-B311-84316FEF3820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8597637" y="3833521"/>
              <a:ext cx="1" cy="105659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1EC563A-51CE-7A44-9B5E-86FE1DA08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22" r="42498"/>
          <a:stretch/>
        </p:blipFill>
        <p:spPr>
          <a:xfrm>
            <a:off x="6019822" y="1155603"/>
            <a:ext cx="6068531" cy="30774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A85723-E0D4-934E-8EE1-45B74A606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89" t="41730" r="1202" b="15808"/>
          <a:stretch/>
        </p:blipFill>
        <p:spPr>
          <a:xfrm>
            <a:off x="6983680" y="4313408"/>
            <a:ext cx="4370120" cy="176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6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9DF3F-3E2C-FB44-A428-6F432C35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Architecture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4A7909E-FACB-3A4F-AFB8-DBD008BDCD67}"/>
              </a:ext>
            </a:extLst>
          </p:cNvPr>
          <p:cNvGrpSpPr/>
          <p:nvPr/>
        </p:nvGrpSpPr>
        <p:grpSpPr>
          <a:xfrm>
            <a:off x="1048159" y="1484826"/>
            <a:ext cx="10095681" cy="4880345"/>
            <a:chOff x="924620" y="1508577"/>
            <a:chExt cx="10095681" cy="48803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26FB7A-F2AB-D54C-ABC6-41DA7661DD3A}"/>
                </a:ext>
              </a:extLst>
            </p:cNvPr>
            <p:cNvSpPr txBox="1"/>
            <p:nvPr/>
          </p:nvSpPr>
          <p:spPr>
            <a:xfrm>
              <a:off x="1567542" y="1508577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Worker</a:t>
              </a:r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0FF72C1B-738B-4345-ADAF-89744311A420}"/>
                </a:ext>
              </a:extLst>
            </p:cNvPr>
            <p:cNvSpPr/>
            <p:nvPr/>
          </p:nvSpPr>
          <p:spPr>
            <a:xfrm>
              <a:off x="1526595" y="3018516"/>
              <a:ext cx="2056411" cy="809501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Scraper</a:t>
              </a:r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A6E6433B-0CF6-964F-8CD9-237C6A91A4E3}"/>
                </a:ext>
              </a:extLst>
            </p:cNvPr>
            <p:cNvSpPr/>
            <p:nvPr/>
          </p:nvSpPr>
          <p:spPr>
            <a:xfrm>
              <a:off x="1567543" y="4939142"/>
              <a:ext cx="2056411" cy="809501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Loader</a:t>
              </a:r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CDE11FD6-F417-E941-82F6-5327C71793E4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3583006" y="3423267"/>
              <a:ext cx="2604038" cy="833726"/>
            </a:xfrm>
            <a:prstGeom prst="bentConnector3">
              <a:avLst>
                <a:gd name="adj1" fmla="val 50912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[E] 26">
              <a:extLst>
                <a:ext uri="{FF2B5EF4-FFF2-40B4-BE49-F238E27FC236}">
                  <a16:creationId xmlns:a16="http://schemas.microsoft.com/office/drawing/2014/main" id="{E58EE0EF-5C37-E245-9893-F3A0B7DD07E3}"/>
                </a:ext>
              </a:extLst>
            </p:cNvPr>
            <p:cNvCxnSpPr>
              <a:cxnSpLocks/>
              <a:stCxn id="19" idx="3"/>
              <a:endCxn id="23" idx="1"/>
            </p:cNvCxnSpPr>
            <p:nvPr/>
          </p:nvCxnSpPr>
          <p:spPr>
            <a:xfrm flipV="1">
              <a:off x="3623954" y="4256993"/>
              <a:ext cx="2563090" cy="1086900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89FCE5D-93FF-E04E-8662-2B90DF0E06F1}"/>
                </a:ext>
              </a:extLst>
            </p:cNvPr>
            <p:cNvGrpSpPr/>
            <p:nvPr/>
          </p:nvGrpSpPr>
          <p:grpSpPr>
            <a:xfrm>
              <a:off x="6187044" y="1836723"/>
              <a:ext cx="4667003" cy="4444703"/>
              <a:chOff x="6187044" y="1717972"/>
              <a:chExt cx="4667003" cy="4444703"/>
            </a:xfrm>
          </p:grpSpPr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B8DA6700-9E66-AC44-A48F-B19D5F80EDBB}"/>
                  </a:ext>
                </a:extLst>
              </p:cNvPr>
              <p:cNvSpPr/>
              <p:nvPr/>
            </p:nvSpPr>
            <p:spPr>
              <a:xfrm>
                <a:off x="6187044" y="2113808"/>
                <a:ext cx="4667003" cy="4048867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A83B1B9-CFFA-3347-8B5C-CA8B88C1590F}"/>
                  </a:ext>
                </a:extLst>
              </p:cNvPr>
              <p:cNvGrpSpPr/>
              <p:nvPr/>
            </p:nvGrpSpPr>
            <p:grpSpPr>
              <a:xfrm>
                <a:off x="8329550" y="2287979"/>
                <a:ext cx="2056412" cy="3700523"/>
                <a:chOff x="7024870" y="2495015"/>
                <a:chExt cx="2056412" cy="3700523"/>
              </a:xfrm>
            </p:grpSpPr>
            <p:sp>
              <p:nvSpPr>
                <p:cNvPr id="20" name="모서리가 둥근 직사각형 19">
                  <a:extLst>
                    <a:ext uri="{FF2B5EF4-FFF2-40B4-BE49-F238E27FC236}">
                      <a16:creationId xmlns:a16="http://schemas.microsoft.com/office/drawing/2014/main" id="{CABC9C56-E870-424A-8A5A-954955AF9C92}"/>
                    </a:ext>
                  </a:extLst>
                </p:cNvPr>
                <p:cNvSpPr/>
                <p:nvPr/>
              </p:nvSpPr>
              <p:spPr>
                <a:xfrm>
                  <a:off x="7024871" y="2495015"/>
                  <a:ext cx="2056411" cy="809501"/>
                </a:xfrm>
                <a:prstGeom prst="round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b="1" dirty="0" err="1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UnitProcesser</a:t>
                  </a:r>
                  <a:endParaRPr kumimoji="1" lang="ko-KR" altLang="en-US" b="1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  <p:sp>
              <p:nvSpPr>
                <p:cNvPr id="21" name="모서리가 둥근 직사각형 20">
                  <a:extLst>
                    <a:ext uri="{FF2B5EF4-FFF2-40B4-BE49-F238E27FC236}">
                      <a16:creationId xmlns:a16="http://schemas.microsoft.com/office/drawing/2014/main" id="{43B0B5AD-7EFD-694D-9F8C-CA39AC93F1FE}"/>
                    </a:ext>
                  </a:extLst>
                </p:cNvPr>
                <p:cNvSpPr/>
                <p:nvPr/>
              </p:nvSpPr>
              <p:spPr>
                <a:xfrm>
                  <a:off x="7024870" y="3553485"/>
                  <a:ext cx="2056411" cy="809501"/>
                </a:xfrm>
                <a:prstGeom prst="round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b="1" dirty="0" err="1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UnitProcesser</a:t>
                  </a:r>
                  <a:endParaRPr kumimoji="1" lang="ko-KR" altLang="en-US" b="1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  <p:sp>
              <p:nvSpPr>
                <p:cNvPr id="22" name="모서리가 둥근 직사각형 21">
                  <a:extLst>
                    <a:ext uri="{FF2B5EF4-FFF2-40B4-BE49-F238E27FC236}">
                      <a16:creationId xmlns:a16="http://schemas.microsoft.com/office/drawing/2014/main" id="{752FF7E3-E101-724F-A293-EF4A63AF682C}"/>
                    </a:ext>
                  </a:extLst>
                </p:cNvPr>
                <p:cNvSpPr/>
                <p:nvPr/>
              </p:nvSpPr>
              <p:spPr>
                <a:xfrm>
                  <a:off x="7024870" y="5386037"/>
                  <a:ext cx="2056411" cy="809501"/>
                </a:xfrm>
                <a:prstGeom prst="round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b="1" dirty="0" err="1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UnitProcesser</a:t>
                  </a:r>
                  <a:endParaRPr kumimoji="1" lang="ko-KR" altLang="en-US" b="1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4C06AB-6303-D64C-9BA1-A3EB68DA753A}"/>
                  </a:ext>
                </a:extLst>
              </p:cNvPr>
              <p:cNvSpPr txBox="1"/>
              <p:nvPr/>
            </p:nvSpPr>
            <p:spPr>
              <a:xfrm>
                <a:off x="6384149" y="1717972"/>
                <a:ext cx="1541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dirty="0" err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BigProcesser</a:t>
                </a:r>
                <a:endParaRPr kumimoji="1"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D1087353-73C2-6D49-85F8-87A3C1E9E05D}"/>
                  </a:ext>
                </a:extLst>
              </p:cNvPr>
              <p:cNvSpPr/>
              <p:nvPr/>
            </p:nvSpPr>
            <p:spPr>
              <a:xfrm>
                <a:off x="6552877" y="2495388"/>
                <a:ext cx="1204183" cy="120418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Graph</a:t>
                </a:r>
                <a:endParaRPr kumimoji="1" lang="ko-KR" altLang="en-US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5AE7097-FF0A-E84C-A5E4-FF27206D2974}"/>
                  </a:ext>
                </a:extLst>
              </p:cNvPr>
              <p:cNvSpPr/>
              <p:nvPr/>
            </p:nvSpPr>
            <p:spPr>
              <a:xfrm>
                <a:off x="6552876" y="4329031"/>
                <a:ext cx="1204183" cy="120418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Topic</a:t>
                </a:r>
                <a:endParaRPr kumimoji="1" lang="ko-KR" altLang="en-US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DCD2EA-7D53-5240-9C4E-979A874D26EF}"/>
                  </a:ext>
                </a:extLst>
              </p:cNvPr>
              <p:cNvSpPr txBox="1"/>
              <p:nvPr/>
            </p:nvSpPr>
            <p:spPr>
              <a:xfrm>
                <a:off x="9126922" y="4440971"/>
                <a:ext cx="461665" cy="45300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 . . </a:t>
                </a:r>
                <a:endParaRPr kumimoji="1"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1DBFAA3C-B681-9B47-9D03-6768CA5DAB74}"/>
                </a:ext>
              </a:extLst>
            </p:cNvPr>
            <p:cNvSpPr/>
            <p:nvPr/>
          </p:nvSpPr>
          <p:spPr>
            <a:xfrm>
              <a:off x="924620" y="1809439"/>
              <a:ext cx="10095681" cy="4579483"/>
            </a:xfrm>
            <a:prstGeom prst="round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79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9DF3F-3E2C-FB44-A428-6F432C35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What changed?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4A7909E-FACB-3A4F-AFB8-DBD008BDCD67}"/>
              </a:ext>
            </a:extLst>
          </p:cNvPr>
          <p:cNvGrpSpPr/>
          <p:nvPr/>
        </p:nvGrpSpPr>
        <p:grpSpPr>
          <a:xfrm>
            <a:off x="1048159" y="1484826"/>
            <a:ext cx="10095681" cy="4880345"/>
            <a:chOff x="924620" y="1508577"/>
            <a:chExt cx="10095681" cy="48803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26FB7A-F2AB-D54C-ABC6-41DA7661DD3A}"/>
                </a:ext>
              </a:extLst>
            </p:cNvPr>
            <p:cNvSpPr txBox="1"/>
            <p:nvPr/>
          </p:nvSpPr>
          <p:spPr>
            <a:xfrm>
              <a:off x="1567542" y="1508577"/>
              <a:ext cx="16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err="1">
                  <a:solidFill>
                    <a:schemeClr val="accent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SimpleWorker</a:t>
              </a:r>
              <a:endParaRPr kumimoji="1" lang="ko-KR" altLang="en-US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0FF72C1B-738B-4345-ADAF-89744311A420}"/>
                </a:ext>
              </a:extLst>
            </p:cNvPr>
            <p:cNvSpPr/>
            <p:nvPr/>
          </p:nvSpPr>
          <p:spPr>
            <a:xfrm>
              <a:off x="1526595" y="3018516"/>
              <a:ext cx="2056411" cy="809501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Scraper</a:t>
              </a:r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A6E6433B-0CF6-964F-8CD9-237C6A91A4E3}"/>
                </a:ext>
              </a:extLst>
            </p:cNvPr>
            <p:cNvSpPr/>
            <p:nvPr/>
          </p:nvSpPr>
          <p:spPr>
            <a:xfrm>
              <a:off x="1567543" y="4939142"/>
              <a:ext cx="2056411" cy="809501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Loader</a:t>
              </a:r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CDE11FD6-F417-E941-82F6-5327C71793E4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3583006" y="3423267"/>
              <a:ext cx="2604038" cy="833726"/>
            </a:xfrm>
            <a:prstGeom prst="bentConnector3">
              <a:avLst>
                <a:gd name="adj1" fmla="val 25218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[E] 26">
              <a:extLst>
                <a:ext uri="{FF2B5EF4-FFF2-40B4-BE49-F238E27FC236}">
                  <a16:creationId xmlns:a16="http://schemas.microsoft.com/office/drawing/2014/main" id="{E58EE0EF-5C37-E245-9893-F3A0B7DD07E3}"/>
                </a:ext>
              </a:extLst>
            </p:cNvPr>
            <p:cNvCxnSpPr>
              <a:cxnSpLocks/>
              <a:stCxn id="19" idx="3"/>
              <a:endCxn id="23" idx="1"/>
            </p:cNvCxnSpPr>
            <p:nvPr/>
          </p:nvCxnSpPr>
          <p:spPr>
            <a:xfrm flipV="1">
              <a:off x="3623954" y="4256993"/>
              <a:ext cx="2563090" cy="1086900"/>
            </a:xfrm>
            <a:prstGeom prst="bentConnector3">
              <a:avLst>
                <a:gd name="adj1" fmla="val 2389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89FCE5D-93FF-E04E-8662-2B90DF0E06F1}"/>
                </a:ext>
              </a:extLst>
            </p:cNvPr>
            <p:cNvGrpSpPr/>
            <p:nvPr/>
          </p:nvGrpSpPr>
          <p:grpSpPr>
            <a:xfrm>
              <a:off x="6187044" y="1836723"/>
              <a:ext cx="4667003" cy="4444703"/>
              <a:chOff x="6187044" y="1717972"/>
              <a:chExt cx="4667003" cy="4444703"/>
            </a:xfrm>
          </p:grpSpPr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B8DA6700-9E66-AC44-A48F-B19D5F80EDBB}"/>
                  </a:ext>
                </a:extLst>
              </p:cNvPr>
              <p:cNvSpPr/>
              <p:nvPr/>
            </p:nvSpPr>
            <p:spPr>
              <a:xfrm>
                <a:off x="6187044" y="2113808"/>
                <a:ext cx="4667003" cy="4048867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4C06AB-6303-D64C-9BA1-A3EB68DA753A}"/>
                  </a:ext>
                </a:extLst>
              </p:cNvPr>
              <p:cNvSpPr txBox="1"/>
              <p:nvPr/>
            </p:nvSpPr>
            <p:spPr>
              <a:xfrm>
                <a:off x="6384149" y="1717972"/>
                <a:ext cx="1661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dirty="0" err="1">
                    <a:solidFill>
                      <a:schemeClr val="accent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TinyProcesser</a:t>
                </a:r>
                <a:endParaRPr kumimoji="1" lang="ko-KR" altLang="en-US" b="1" dirty="0">
                  <a:solidFill>
                    <a:schemeClr val="accent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D1087353-73C2-6D49-85F8-87A3C1E9E05D}"/>
                  </a:ext>
                </a:extLst>
              </p:cNvPr>
              <p:cNvSpPr/>
              <p:nvPr/>
            </p:nvSpPr>
            <p:spPr>
              <a:xfrm>
                <a:off x="6552877" y="2495388"/>
                <a:ext cx="1204183" cy="120418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Graph</a:t>
                </a:r>
                <a:endParaRPr kumimoji="1" lang="ko-KR" altLang="en-US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5AE7097-FF0A-E84C-A5E4-FF27206D2974}"/>
                  </a:ext>
                </a:extLst>
              </p:cNvPr>
              <p:cNvSpPr/>
              <p:nvPr/>
            </p:nvSpPr>
            <p:spPr>
              <a:xfrm>
                <a:off x="6552876" y="4329031"/>
                <a:ext cx="1204183" cy="120418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Topic</a:t>
                </a:r>
                <a:endParaRPr kumimoji="1" lang="ko-KR" altLang="en-US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1DBFAA3C-B681-9B47-9D03-6768CA5DAB74}"/>
                </a:ext>
              </a:extLst>
            </p:cNvPr>
            <p:cNvSpPr/>
            <p:nvPr/>
          </p:nvSpPr>
          <p:spPr>
            <a:xfrm>
              <a:off x="924620" y="1809439"/>
              <a:ext cx="10095681" cy="4579483"/>
            </a:xfrm>
            <a:prstGeom prst="round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7A9020-359C-FB45-8AE5-D4CF58F0348E}"/>
              </a:ext>
            </a:extLst>
          </p:cNvPr>
          <p:cNvGrpSpPr/>
          <p:nvPr/>
        </p:nvGrpSpPr>
        <p:grpSpPr>
          <a:xfrm>
            <a:off x="9355871" y="2590388"/>
            <a:ext cx="869797" cy="3217330"/>
            <a:chOff x="9355871" y="2590388"/>
            <a:chExt cx="869797" cy="32173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BD8C03A-E33C-954A-B0DB-4EA0BA5DA034}"/>
                </a:ext>
              </a:extLst>
            </p:cNvPr>
            <p:cNvSpPr/>
            <p:nvPr/>
          </p:nvSpPr>
          <p:spPr>
            <a:xfrm>
              <a:off x="9355873" y="2590388"/>
              <a:ext cx="869795" cy="64346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99CE8A-5A20-0246-A588-98678473B97B}"/>
                </a:ext>
              </a:extLst>
            </p:cNvPr>
            <p:cNvSpPr/>
            <p:nvPr/>
          </p:nvSpPr>
          <p:spPr>
            <a:xfrm>
              <a:off x="9355872" y="3233854"/>
              <a:ext cx="869795" cy="64346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8C03FC-5B51-8D49-9C55-E9A9426A4094}"/>
                </a:ext>
              </a:extLst>
            </p:cNvPr>
            <p:cNvSpPr/>
            <p:nvPr/>
          </p:nvSpPr>
          <p:spPr>
            <a:xfrm>
              <a:off x="9355871" y="3877320"/>
              <a:ext cx="869795" cy="64346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05BC022-359A-064B-B616-69011EBDE5CD}"/>
                </a:ext>
              </a:extLst>
            </p:cNvPr>
            <p:cNvSpPr/>
            <p:nvPr/>
          </p:nvSpPr>
          <p:spPr>
            <a:xfrm>
              <a:off x="9355871" y="4520786"/>
              <a:ext cx="869795" cy="64346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4876AB7-0A54-9A44-94FE-15C361686835}"/>
                </a:ext>
              </a:extLst>
            </p:cNvPr>
            <p:cNvSpPr/>
            <p:nvPr/>
          </p:nvSpPr>
          <p:spPr>
            <a:xfrm>
              <a:off x="9355871" y="5164252"/>
              <a:ext cx="869795" cy="64346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ECC424A-6EED-374B-8DA7-B6F1113FE1B9}"/>
              </a:ext>
            </a:extLst>
          </p:cNvPr>
          <p:cNvCxnSpPr>
            <a:stCxn id="23" idx="1"/>
          </p:cNvCxnSpPr>
          <p:nvPr/>
        </p:nvCxnSpPr>
        <p:spPr>
          <a:xfrm>
            <a:off x="6310583" y="4233242"/>
            <a:ext cx="3045288" cy="1955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163E0B-DC78-CB4E-B33E-FA0F5F02EBFD}"/>
              </a:ext>
            </a:extLst>
          </p:cNvPr>
          <p:cNvSpPr txBox="1"/>
          <p:nvPr/>
        </p:nvSpPr>
        <p:spPr>
          <a:xfrm>
            <a:off x="9308520" y="2271730"/>
            <a:ext cx="9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dataset</a:t>
            </a:r>
            <a:endParaRPr kumimoji="1" lang="ko-KR" altLang="en-US" b="1" dirty="0">
              <a:solidFill>
                <a:schemeClr val="accent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75880D-A23D-654E-A203-6C6B2AE0ACC8}"/>
              </a:ext>
            </a:extLst>
          </p:cNvPr>
          <p:cNvSpPr txBox="1"/>
          <p:nvPr/>
        </p:nvSpPr>
        <p:spPr>
          <a:xfrm>
            <a:off x="4350071" y="3882907"/>
            <a:ext cx="93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targets</a:t>
            </a:r>
            <a:endParaRPr kumimoji="1" lang="ko-KR" alt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10EB78-FC31-164A-A74F-1BEFE5FF07F0}"/>
              </a:ext>
            </a:extLst>
          </p:cNvPr>
          <p:cNvSpPr txBox="1"/>
          <p:nvPr/>
        </p:nvSpPr>
        <p:spPr>
          <a:xfrm>
            <a:off x="7434687" y="38907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본문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839767-976B-FC4A-AA6B-5738E8CA54C8}"/>
              </a:ext>
            </a:extLst>
          </p:cNvPr>
          <p:cNvGrpSpPr/>
          <p:nvPr/>
        </p:nvGrpSpPr>
        <p:grpSpPr>
          <a:xfrm>
            <a:off x="4429130" y="4286435"/>
            <a:ext cx="1698537" cy="973521"/>
            <a:chOff x="7876590" y="5591850"/>
            <a:chExt cx="3300413" cy="772928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691FF765-333E-D048-B51E-FC88E8B66EE9}"/>
                </a:ext>
              </a:extLst>
            </p:cNvPr>
            <p:cNvSpPr/>
            <p:nvPr/>
          </p:nvSpPr>
          <p:spPr>
            <a:xfrm>
              <a:off x="7876590" y="5817638"/>
              <a:ext cx="3300413" cy="54714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링크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제목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본문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날짜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검색어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언어</a:t>
              </a:r>
              <a:r>
                <a:rPr lang="en-US" altLang="ko-KR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상태</a:t>
              </a:r>
              <a:endParaRPr lang="en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537749-8121-834A-B9E7-33398F05DBBC}"/>
                </a:ext>
              </a:extLst>
            </p:cNvPr>
            <p:cNvSpPr txBox="1"/>
            <p:nvPr/>
          </p:nvSpPr>
          <p:spPr>
            <a:xfrm>
              <a:off x="7908966" y="5591850"/>
              <a:ext cx="6386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News</a:t>
              </a:r>
              <a:endPara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533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제목 1">
            <a:extLst>
              <a:ext uri="{FF2B5EF4-FFF2-40B4-BE49-F238E27FC236}">
                <a16:creationId xmlns:a16="http://schemas.microsoft.com/office/drawing/2014/main" id="{D588D0E3-05EB-6D40-BC53-FE3A6C86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Workflow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2C2EEF8-F4C3-044A-8D19-4E72B18167DE}"/>
              </a:ext>
            </a:extLst>
          </p:cNvPr>
          <p:cNvGrpSpPr/>
          <p:nvPr/>
        </p:nvGrpSpPr>
        <p:grpSpPr>
          <a:xfrm>
            <a:off x="591015" y="1862254"/>
            <a:ext cx="11117765" cy="3657600"/>
            <a:chOff x="591015" y="1862254"/>
            <a:chExt cx="11117765" cy="36576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B4C17A2-3370-F74D-9DC7-4D670DED3C11}"/>
                </a:ext>
              </a:extLst>
            </p:cNvPr>
            <p:cNvSpPr/>
            <p:nvPr/>
          </p:nvSpPr>
          <p:spPr>
            <a:xfrm>
              <a:off x="6096000" y="1862254"/>
              <a:ext cx="5612780" cy="365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왼쪽으로 구부러진 화살표[C] 60">
              <a:extLst>
                <a:ext uri="{FF2B5EF4-FFF2-40B4-BE49-F238E27FC236}">
                  <a16:creationId xmlns:a16="http://schemas.microsoft.com/office/drawing/2014/main" id="{2CA3E9D7-9206-124F-90E4-5A93BB2FBB29}"/>
                </a:ext>
              </a:extLst>
            </p:cNvPr>
            <p:cNvSpPr/>
            <p:nvPr/>
          </p:nvSpPr>
          <p:spPr>
            <a:xfrm>
              <a:off x="591015" y="2520176"/>
              <a:ext cx="10292575" cy="2743200"/>
            </a:xfrm>
            <a:prstGeom prst="curvedLeftArrow">
              <a:avLst/>
            </a:prstGeom>
            <a:solidFill>
              <a:srgbClr val="4472C4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AC742336-6306-224D-9335-81499DED61C2}"/>
                </a:ext>
              </a:extLst>
            </p:cNvPr>
            <p:cNvSpPr/>
            <p:nvPr/>
          </p:nvSpPr>
          <p:spPr>
            <a:xfrm>
              <a:off x="838200" y="2297150"/>
              <a:ext cx="1416205" cy="769434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Data Load</a:t>
              </a:r>
              <a:endPara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28283511-521A-9D42-A230-DF8CF50E7B12}"/>
                </a:ext>
              </a:extLst>
            </p:cNvPr>
            <p:cNvSpPr/>
            <p:nvPr/>
          </p:nvSpPr>
          <p:spPr>
            <a:xfrm>
              <a:off x="3363951" y="2297150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Preprocessing</a:t>
              </a:r>
              <a:endPara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591621ED-3EC9-5043-9281-040371DA0812}"/>
                </a:ext>
              </a:extLst>
            </p:cNvPr>
            <p:cNvSpPr/>
            <p:nvPr/>
          </p:nvSpPr>
          <p:spPr>
            <a:xfrm>
              <a:off x="6384072" y="2297149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C0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Candidate Extraction</a:t>
              </a:r>
              <a:endParaRPr kumimoji="1" lang="ko-KR" altLang="en-US" dirty="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30278455-47B7-8341-95A2-610DE8B28AD6}"/>
                </a:ext>
              </a:extLst>
            </p:cNvPr>
            <p:cNvSpPr/>
            <p:nvPr/>
          </p:nvSpPr>
          <p:spPr>
            <a:xfrm>
              <a:off x="9404193" y="2297148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C0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Candidate Filtering</a:t>
              </a:r>
              <a:endParaRPr kumimoji="1" lang="ko-KR" altLang="en-US" dirty="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29738690-DE30-A540-9A44-3753FB203A96}"/>
                </a:ext>
              </a:extLst>
            </p:cNvPr>
            <p:cNvSpPr/>
            <p:nvPr/>
          </p:nvSpPr>
          <p:spPr>
            <a:xfrm>
              <a:off x="9443225" y="4244894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C0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Count-based Ranking</a:t>
              </a:r>
              <a:endParaRPr kumimoji="1" lang="ko-KR" altLang="en-US" dirty="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7" name="모서리가 둥근 직사각형 66">
              <a:extLst>
                <a:ext uri="{FF2B5EF4-FFF2-40B4-BE49-F238E27FC236}">
                  <a16:creationId xmlns:a16="http://schemas.microsoft.com/office/drawing/2014/main" id="{DF49B733-96BD-FB45-9646-D4DAF1130623}"/>
                </a:ext>
              </a:extLst>
            </p:cNvPr>
            <p:cNvSpPr/>
            <p:nvPr/>
          </p:nvSpPr>
          <p:spPr>
            <a:xfrm>
              <a:off x="6384072" y="4244894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C0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Association analysis</a:t>
              </a:r>
              <a:endParaRPr kumimoji="1" lang="ko-KR" altLang="en-US" dirty="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70599EE3-DD22-7A47-8FB7-4D524548106C}"/>
                </a:ext>
              </a:extLst>
            </p:cNvPr>
            <p:cNvSpPr/>
            <p:nvPr/>
          </p:nvSpPr>
          <p:spPr>
            <a:xfrm>
              <a:off x="3363951" y="4244894"/>
              <a:ext cx="1910575" cy="769435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Visualization</a:t>
              </a:r>
              <a:endPara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50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7B3C0-AFC2-5F47-8204-F79A287C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Candidate Selection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EA6FED-DC0D-5041-843A-03935FC304FE}"/>
              </a:ext>
            </a:extLst>
          </p:cNvPr>
          <p:cNvSpPr/>
          <p:nvPr/>
        </p:nvSpPr>
        <p:spPr>
          <a:xfrm>
            <a:off x="385949" y="1575144"/>
            <a:ext cx="109678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def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select_candidates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(self):</a:t>
            </a:r>
          </a:p>
          <a:p>
            <a:pPr lvl="1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noun_extractor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" altLang="ko-KR" sz="1400" b="1" dirty="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LRNounExtractor_v2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(verbose=True)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nouns =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noun_extractor.train_extract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self.dataset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1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self.candidates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nouns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B233C4C-AADA-C648-A448-48509D83AFBD}"/>
              </a:ext>
            </a:extLst>
          </p:cNvPr>
          <p:cNvGrpSpPr/>
          <p:nvPr/>
        </p:nvGrpSpPr>
        <p:grpSpPr>
          <a:xfrm>
            <a:off x="8429465" y="1213510"/>
            <a:ext cx="3350787" cy="3010540"/>
            <a:chOff x="7713082" y="3044572"/>
            <a:chExt cx="3350787" cy="30105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0DCA571-F926-1D45-94D4-999155C7F0E5}"/>
                </a:ext>
              </a:extLst>
            </p:cNvPr>
            <p:cNvGrpSpPr/>
            <p:nvPr/>
          </p:nvGrpSpPr>
          <p:grpSpPr>
            <a:xfrm>
              <a:off x="7713082" y="4258182"/>
              <a:ext cx="3350787" cy="1796930"/>
              <a:chOff x="7026574" y="1304694"/>
              <a:chExt cx="3368216" cy="176657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5A726C3-E7A6-1E47-AB19-4BD96F7D7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26574" y="1304694"/>
                <a:ext cx="3368216" cy="1489574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AC6A41E-295C-3245-A7EE-9562C5476288}"/>
                  </a:ext>
                </a:extLst>
              </p:cNvPr>
              <p:cNvSpPr/>
              <p:nvPr/>
            </p:nvSpPr>
            <p:spPr>
              <a:xfrm>
                <a:off x="7026574" y="2794268"/>
                <a:ext cx="23631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https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://</a:t>
                </a:r>
                <a:r>
                  <a:rPr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github.com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</a:t>
                </a:r>
                <a:r>
                  <a:rPr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lovit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</a:t>
                </a:r>
                <a:r>
                  <a:rPr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soynlp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122D683-47FC-D642-9103-6101F2333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3082" y="3044572"/>
              <a:ext cx="3350787" cy="121361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0CA5ABF-AFE1-6D4E-9941-DAC8BAD72FBA}"/>
              </a:ext>
            </a:extLst>
          </p:cNvPr>
          <p:cNvSpPr txBox="1"/>
          <p:nvPr/>
        </p:nvSpPr>
        <p:spPr>
          <a:xfrm>
            <a:off x="385949" y="3116358"/>
            <a:ext cx="2159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L-R Pattern</a:t>
            </a:r>
            <a:endParaRPr kumimoji="1" lang="ko-KR" altLang="en-US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B00067-BF68-7247-8B0F-11D2BECAE5E5}"/>
              </a:ext>
            </a:extLst>
          </p:cNvPr>
          <p:cNvGrpSpPr/>
          <p:nvPr/>
        </p:nvGrpSpPr>
        <p:grpSpPr>
          <a:xfrm>
            <a:off x="838200" y="3871747"/>
            <a:ext cx="3790652" cy="1411109"/>
            <a:chOff x="949529" y="4003969"/>
            <a:chExt cx="3790652" cy="14111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7F96-3AEA-F24D-A801-1672A406AC1B}"/>
                </a:ext>
              </a:extLst>
            </p:cNvPr>
            <p:cNvSpPr txBox="1"/>
            <p:nvPr/>
          </p:nvSpPr>
          <p:spPr>
            <a:xfrm>
              <a:off x="1710643" y="4003969"/>
              <a:ext cx="29546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8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	+	[R]</a:t>
              </a:r>
              <a:endParaRPr kumimoji="1" lang="ko-KR" altLang="en-US" sz="48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4BBEC6-1186-3248-BF0E-8AC9929C2467}"/>
                </a:ext>
              </a:extLst>
            </p:cNvPr>
            <p:cNvSpPr txBox="1"/>
            <p:nvPr/>
          </p:nvSpPr>
          <p:spPr>
            <a:xfrm>
              <a:off x="949529" y="4830303"/>
              <a:ext cx="21082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의미적 기능</a:t>
              </a:r>
              <a:endPara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kumimoji="1" lang="ko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명사 </a:t>
              </a:r>
              <a:r>
                <a:rPr kumimoji="1" lang="en-US" altLang="ko-KR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kumimoji="1" lang="ko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동사 </a:t>
              </a:r>
              <a:r>
                <a:rPr kumimoji="1" lang="en-US" altLang="ko-KR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kumimoji="1" lang="ko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형용사 </a:t>
              </a:r>
              <a:r>
                <a:rPr kumimoji="1" lang="en-US" altLang="ko-KR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kumimoji="1" lang="ko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부사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84BE88-135B-D243-B5DD-C153511C33D6}"/>
                </a:ext>
              </a:extLst>
            </p:cNvPr>
            <p:cNvSpPr txBox="1"/>
            <p:nvPr/>
          </p:nvSpPr>
          <p:spPr>
            <a:xfrm>
              <a:off x="3478297" y="4830302"/>
              <a:ext cx="12618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문법적 기능</a:t>
              </a:r>
              <a:endPara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kumimoji="1" lang="ko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조사</a:t>
              </a:r>
              <a:r>
                <a:rPr kumimoji="1" lang="en-US" altLang="ko-KR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/ </a:t>
              </a:r>
              <a:r>
                <a:rPr kumimoji="1" lang="ko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어미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F5CB7A-DEBD-5B45-9B7B-E2B3F784723F}"/>
              </a:ext>
            </a:extLst>
          </p:cNvPr>
          <p:cNvSpPr txBox="1"/>
          <p:nvPr/>
        </p:nvSpPr>
        <p:spPr>
          <a:xfrm>
            <a:off x="608657" y="5538768"/>
            <a:ext cx="4935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재미있게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=	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재미 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+	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있게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O</a:t>
            </a:r>
          </a:p>
          <a:p>
            <a:pPr algn="just"/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재미있는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=	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재미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+	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있는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O</a:t>
            </a:r>
          </a:p>
          <a:p>
            <a:pPr algn="just"/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서양 철학은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=	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서양 철학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+	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O</a:t>
            </a:r>
          </a:p>
          <a:p>
            <a:pPr algn="just"/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김정은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=	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김정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+	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?</a:t>
            </a:r>
            <a:endParaRPr kumimoji="1" lang="ko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3BF6A0A-0B28-594A-86AF-69BB912DB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38" y="4471275"/>
            <a:ext cx="5467648" cy="21349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6A6FB6-798C-894D-AF9F-AB3DFF56D907}"/>
              </a:ext>
            </a:extLst>
          </p:cNvPr>
          <p:cNvSpPr txBox="1"/>
          <p:nvPr/>
        </p:nvSpPr>
        <p:spPr>
          <a:xfrm>
            <a:off x="5286900" y="3347190"/>
            <a:ext cx="2409634" cy="16090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ko-KR" altLang="en-US" dirty="0"/>
              <a:t>조사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명사 가능성 ⬆️ </a:t>
            </a:r>
            <a:endParaRPr kumimoji="1" lang="en-US" altLang="ko-KR" dirty="0"/>
          </a:p>
          <a:p>
            <a:pPr>
              <a:lnSpc>
                <a:spcPct val="300000"/>
              </a:lnSpc>
            </a:pPr>
            <a:r>
              <a:rPr kumimoji="1" lang="ko-KR" altLang="en-US" dirty="0"/>
              <a:t>어미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명사 가능성 ⬇️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BBF94284-2953-9945-97E3-6648E94EC63A}"/>
              </a:ext>
            </a:extLst>
          </p:cNvPr>
          <p:cNvCxnSpPr>
            <a:stCxn id="21" idx="3"/>
          </p:cNvCxnSpPr>
          <p:nvPr/>
        </p:nvCxnSpPr>
        <p:spPr>
          <a:xfrm flipV="1">
            <a:off x="4553969" y="3942291"/>
            <a:ext cx="732931" cy="344955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02D9B82F-7AFD-E844-93D9-7E37E87EEE0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553969" y="4287246"/>
            <a:ext cx="761114" cy="4471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36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7B3C0-AFC2-5F47-8204-F79A287C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Count-based Ranking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EA6FED-DC0D-5041-843A-03935FC304FE}"/>
              </a:ext>
            </a:extLst>
          </p:cNvPr>
          <p:cNvSpPr/>
          <p:nvPr/>
        </p:nvSpPr>
        <p:spPr>
          <a:xfrm>
            <a:off x="385949" y="1575144"/>
            <a:ext cx="109678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def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simpleTfIdf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(self):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 = list(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self.candidates.keys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())</a:t>
            </a:r>
          </a:p>
          <a:p>
            <a:pPr lvl="1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f_dataset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list()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_ in enumerate(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self.dataset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):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f_dataset.append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helper.filter_text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self.dataset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], c))</a:t>
            </a:r>
          </a:p>
          <a:p>
            <a:pPr lvl="1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total_words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sum([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len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text.split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()) for text in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f_dataset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])</a:t>
            </a:r>
          </a:p>
          <a:p>
            <a:pPr lvl="1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total_num_text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len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f_dataset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each_c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in c: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for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_ in enumerate(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self.dataset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):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cnt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len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self.dataset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].split(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each_c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)) - 1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num_words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len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self.datset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].split()) – 1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self.tf_score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each_c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] =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self.tf_score.get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each_c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0) +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cnt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/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num_words</a:t>
            </a:r>
            <a:endParaRPr lang="en" altLang="ko-KR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self.idf_score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each_c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] = sum([ 1 if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each_c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in dataset else 0 for dataset in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f_dataset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])</a:t>
            </a:r>
          </a:p>
          <a:p>
            <a:pPr lvl="1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self.tf_score.update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([[candidate,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tf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total_words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] for candidate,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tf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in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self.tf_score.items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()])</a:t>
            </a:r>
          </a:p>
          <a:p>
            <a:pPr lvl="1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self.idf_score.update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([[candidate,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math.log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total_num_text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/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idf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)] for candidate,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idf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in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self.idf_score.items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()])</a:t>
            </a:r>
          </a:p>
          <a:p>
            <a:pPr lvl="1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self.tf_idf_score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{key: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self.tf_score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[key] *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self.idf_score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[key] for key in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self.tf_score.keys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()}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09F386C-79F9-F34D-AABB-5DD5679A1C20}"/>
              </a:ext>
            </a:extLst>
          </p:cNvPr>
          <p:cNvGrpSpPr/>
          <p:nvPr/>
        </p:nvGrpSpPr>
        <p:grpSpPr>
          <a:xfrm>
            <a:off x="7732145" y="1125130"/>
            <a:ext cx="3947226" cy="1131116"/>
            <a:chOff x="6970602" y="1179374"/>
            <a:chExt cx="3947226" cy="11311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F8E9BE-B6CC-EB4C-836E-55892BC81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0602" y="1179374"/>
              <a:ext cx="2324100" cy="812800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BF92B00-BCF1-6B49-8CB7-11A9C5C128F7}"/>
                </a:ext>
              </a:extLst>
            </p:cNvPr>
            <p:cNvGrpSpPr/>
            <p:nvPr/>
          </p:nvGrpSpPr>
          <p:grpSpPr>
            <a:xfrm>
              <a:off x="9386710" y="1223445"/>
              <a:ext cx="1531118" cy="1087045"/>
              <a:chOff x="9386710" y="1223445"/>
              <a:chExt cx="1531118" cy="108704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D9F937D-83C5-1C49-99CA-654C7D9023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2315" b="6963"/>
              <a:stretch/>
            </p:blipFill>
            <p:spPr>
              <a:xfrm>
                <a:off x="9386710" y="1223445"/>
                <a:ext cx="1531118" cy="529812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FE5A7FB-8E00-CD4B-B503-75B845BBED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685"/>
              <a:stretch/>
            </p:blipFill>
            <p:spPr>
              <a:xfrm>
                <a:off x="9386710" y="1741022"/>
                <a:ext cx="1123182" cy="569468"/>
              </a:xfrm>
              <a:prstGeom prst="rect">
                <a:avLst/>
              </a:prstGeom>
            </p:spPr>
          </p:pic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8A4AABF-E9EE-A940-8AE9-771996AB7E85}"/>
              </a:ext>
            </a:extLst>
          </p:cNvPr>
          <p:cNvGrpSpPr/>
          <p:nvPr/>
        </p:nvGrpSpPr>
        <p:grpSpPr>
          <a:xfrm>
            <a:off x="6769110" y="2364107"/>
            <a:ext cx="5855926" cy="993245"/>
            <a:chOff x="6746807" y="2132377"/>
            <a:chExt cx="5855926" cy="99324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805E39B-5BD1-D941-AA27-2C5F2A6D1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7556"/>
            <a:stretch/>
          </p:blipFill>
          <p:spPr>
            <a:xfrm>
              <a:off x="10104866" y="2132377"/>
              <a:ext cx="2497867" cy="44556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8C450FE-F0A2-4542-9C32-F2ADE2AE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6807" y="2207110"/>
              <a:ext cx="3378200" cy="7493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727D259-CBD7-DC49-BCE9-386BD5BD9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094" t="1" b="-24340"/>
            <a:stretch/>
          </p:blipFill>
          <p:spPr>
            <a:xfrm>
              <a:off x="10125007" y="2571605"/>
              <a:ext cx="1476305" cy="554017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5C597B99-728A-C246-A548-904A0499B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351" y="3261119"/>
            <a:ext cx="3314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0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7B3C0-AFC2-5F47-8204-F79A287C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Association Analysis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EA6FED-DC0D-5041-843A-03935FC304FE}"/>
              </a:ext>
            </a:extLst>
          </p:cNvPr>
          <p:cNvSpPr/>
          <p:nvPr/>
        </p:nvSpPr>
        <p:spPr>
          <a:xfrm>
            <a:off x="385949" y="1575144"/>
            <a:ext cx="1096785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def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pmi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(self):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corpus = list()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 = list(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self.candidates.keys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())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 doc in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self.dataset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sents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kss.split_sentences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(doc)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for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_ in enumerate(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sents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):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corpus.append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helper.filter_text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sents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], c))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x, idx2vocab =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sent_to_word_contexts_matrix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</a:p>
          <a:p>
            <a:pPr lvl="2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corpus,</a:t>
            </a:r>
          </a:p>
          <a:p>
            <a:pPr lvl="2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windows=5,</a:t>
            </a:r>
          </a:p>
          <a:p>
            <a:pPr lvl="2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min_tf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=10,</a:t>
            </a:r>
          </a:p>
          <a:p>
            <a:pPr lvl="2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dynamic_weight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=False,</a:t>
            </a:r>
          </a:p>
          <a:p>
            <a:pPr lvl="2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verbose=True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1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pmi_dok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px,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py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pmi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</a:p>
          <a:p>
            <a:pPr lvl="2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x,</a:t>
            </a:r>
          </a:p>
          <a:p>
            <a:pPr lvl="2"/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min_pmi</a:t>
            </a:r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=0,</a:t>
            </a:r>
          </a:p>
          <a:p>
            <a:pPr lvl="2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alpha=0.0001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1"/>
            <a:r>
              <a:rPr lang="en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idx2vocab, </a:t>
            </a:r>
            <a:r>
              <a:rPr lang="en" altLang="ko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pmi_dok</a:t>
            </a:r>
            <a:endParaRPr lang="en" altLang="ko-KR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26" name="Picture 2" descr="Scaled Co-occurrence matrix with window size calculation in python - Stack  Overflow">
            <a:extLst>
              <a:ext uri="{FF2B5EF4-FFF2-40B4-BE49-F238E27FC236}">
                <a16:creationId xmlns:a16="http://schemas.microsoft.com/office/drawing/2014/main" id="{794A5FBF-6CC3-274D-B906-DF6A0FFB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24" y="201342"/>
            <a:ext cx="4348976" cy="182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224N Notes Lecture2: Word Vectors and Word Sences - Programmer Sought">
            <a:extLst>
              <a:ext uri="{FF2B5EF4-FFF2-40B4-BE49-F238E27FC236}">
                <a16:creationId xmlns:a16="http://schemas.microsoft.com/office/drawing/2014/main" id="{C727FF53-D5DD-AA45-82BD-EB2A6295B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1"/>
          <a:stretch/>
        </p:blipFill>
        <p:spPr bwMode="auto">
          <a:xfrm>
            <a:off x="6390616" y="1690688"/>
            <a:ext cx="5801384" cy="39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D187F5-9396-9647-A4AF-F51683EAD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209" y="5603875"/>
            <a:ext cx="5270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5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7B3C0-AFC2-5F47-8204-F79A287C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Visualization</a:t>
            </a:r>
            <a:endParaRPr kumimoji="1" lang="ko-KR" altLang="en-US" b="1" u="sng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0F99BD-9B59-9041-8B83-EC08279AD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94" t="10945" r="18323" b="10213"/>
          <a:stretch/>
        </p:blipFill>
        <p:spPr>
          <a:xfrm>
            <a:off x="6441254" y="1854594"/>
            <a:ext cx="5073805" cy="33234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4B1FE8-8E17-D546-BD10-D47D79CF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17" t="10214" r="18872" b="10214"/>
          <a:stretch/>
        </p:blipFill>
        <p:spPr>
          <a:xfrm>
            <a:off x="838200" y="1854594"/>
            <a:ext cx="4912548" cy="33234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9BD251-362F-7145-B3F4-5CCBAD5A61F9}"/>
              </a:ext>
            </a:extLst>
          </p:cNvPr>
          <p:cNvSpPr txBox="1"/>
          <p:nvPr/>
        </p:nvSpPr>
        <p:spPr>
          <a:xfrm>
            <a:off x="2706011" y="5341919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2016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828C8-EDEC-DE42-970C-FF1FEC9BF9CC}"/>
              </a:ext>
            </a:extLst>
          </p:cNvPr>
          <p:cNvSpPr txBox="1"/>
          <p:nvPr/>
        </p:nvSpPr>
        <p:spPr>
          <a:xfrm>
            <a:off x="8389693" y="5341919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2021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285007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643</Words>
  <Application>Microsoft Macintosh PowerPoint</Application>
  <PresentationFormat>와이드스크린</PresentationFormat>
  <Paragraphs>102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NanumBarunGothic</vt:lpstr>
      <vt:lpstr>Arial</vt:lpstr>
      <vt:lpstr>Office 테마</vt:lpstr>
      <vt:lpstr>Minicycle</vt:lpstr>
      <vt:lpstr>Goal</vt:lpstr>
      <vt:lpstr>Architecture</vt:lpstr>
      <vt:lpstr>What changed?</vt:lpstr>
      <vt:lpstr>Workflow</vt:lpstr>
      <vt:lpstr>Candidate Selection</vt:lpstr>
      <vt:lpstr>Count-based Ranking</vt:lpstr>
      <vt:lpstr>Association Analysis</vt:lpstr>
      <vt:lpstr>Visualization</vt:lpstr>
      <vt:lpstr>Visualization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17</cp:revision>
  <dcterms:created xsi:type="dcterms:W3CDTF">2021-07-22T23:42:05Z</dcterms:created>
  <dcterms:modified xsi:type="dcterms:W3CDTF">2021-07-23T05:10:50Z</dcterms:modified>
</cp:coreProperties>
</file>